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26"/>
  </p:notesMasterIdLst>
  <p:sldIdLst>
    <p:sldId id="650" r:id="rId2"/>
    <p:sldId id="654" r:id="rId3"/>
    <p:sldId id="660" r:id="rId4"/>
    <p:sldId id="656" r:id="rId5"/>
    <p:sldId id="657" r:id="rId6"/>
    <p:sldId id="661" r:id="rId7"/>
    <p:sldId id="662" r:id="rId8"/>
    <p:sldId id="2064" r:id="rId9"/>
    <p:sldId id="666" r:id="rId10"/>
    <p:sldId id="664" r:id="rId11"/>
    <p:sldId id="663" r:id="rId12"/>
    <p:sldId id="667" r:id="rId13"/>
    <p:sldId id="665" r:id="rId14"/>
    <p:sldId id="2070" r:id="rId15"/>
    <p:sldId id="2068" r:id="rId16"/>
    <p:sldId id="2071" r:id="rId17"/>
    <p:sldId id="2073" r:id="rId18"/>
    <p:sldId id="2076" r:id="rId19"/>
    <p:sldId id="2074" r:id="rId20"/>
    <p:sldId id="2075" r:id="rId21"/>
    <p:sldId id="2078" r:id="rId22"/>
    <p:sldId id="2066" r:id="rId23"/>
    <p:sldId id="2079" r:id="rId24"/>
    <p:sldId id="2067" r:id="rId25"/>
  </p:sldIdLst>
  <p:sldSz cx="9144000" cy="5148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96"/>
    <a:srgbClr val="C3A9A9"/>
    <a:srgbClr val="767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5" autoAdjust="0"/>
    <p:restoredTop sz="96301" autoAdjust="0"/>
  </p:normalViewPr>
  <p:slideViewPr>
    <p:cSldViewPr snapToGrid="0" snapToObjects="1">
      <p:cViewPr varScale="1">
        <p:scale>
          <a:sx n="134" d="100"/>
          <a:sy n="134" d="100"/>
        </p:scale>
        <p:origin x="184" y="6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AECD6-2ADF-434E-99F4-8E6B3379BBC7}" type="datetimeFigureOut">
              <a:rPr lang="en-US" smtClean="0"/>
              <a:t>8/11/25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5347C-ADAF-2E44-9BBF-63399761C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90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Grey Phoen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732F492-296A-1649-A4D7-369F51371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/>
        </p:blipFill>
        <p:spPr>
          <a:xfrm>
            <a:off x="5166787" y="576606"/>
            <a:ext cx="5773549" cy="3792400"/>
          </a:xfrm>
          <a:prstGeom prst="rect">
            <a:avLst/>
          </a:prstGeom>
        </p:spPr>
      </p:pic>
      <p:sp>
        <p:nvSpPr>
          <p:cNvPr id="14" name="Title 8">
            <a:extLst>
              <a:ext uri="{FF2B5EF4-FFF2-40B4-BE49-F238E27FC236}">
                <a16:creationId xmlns:a16="http://schemas.microsoft.com/office/drawing/2014/main" id="{A41E5C63-F3ED-9A44-B03F-D7A67F9D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4098"/>
            <a:ext cx="4004733" cy="2285158"/>
          </a:xfrm>
          <a:prstGeom prst="rect">
            <a:avLst/>
          </a:prstGeom>
        </p:spPr>
        <p:txBody>
          <a:bodyPr lIns="0" rIns="0" anchor="b" anchorCtr="0">
            <a:normAutofit/>
          </a:bodyPr>
          <a:lstStyle>
            <a:lvl1pPr>
              <a:defRPr sz="3600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C3B13CE-00C5-524F-8B47-0B559F4D0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1" y="2708322"/>
            <a:ext cx="4004733" cy="124676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  <a:latin typeface="Helvetica" pitchFamily="2" charset="0"/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  <a:latin typeface="Helvetica" pitchFamily="2" charset="0"/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  <a:latin typeface="Helvetica" pitchFamily="2" charset="0"/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51F5E09-583C-654B-A1F2-0A397B57E2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7852"/>
          <a:stretch/>
        </p:blipFill>
        <p:spPr>
          <a:xfrm>
            <a:off x="510585" y="4817265"/>
            <a:ext cx="1325360" cy="3391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24FB06-CE61-B475-EAFC-2966D39C7208}"/>
              </a:ext>
            </a:extLst>
          </p:cNvPr>
          <p:cNvSpPr txBox="1"/>
          <p:nvPr userDrawn="1"/>
        </p:nvSpPr>
        <p:spPr>
          <a:xfrm>
            <a:off x="4825986" y="4876295"/>
            <a:ext cx="4318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William F Parker, MD, PhD			@</a:t>
            </a:r>
            <a:r>
              <a:rPr lang="en-US" sz="12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WF_Parker</a:t>
            </a:r>
            <a:r>
              <a:rPr lang="en-US" sz="1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847DBF-8B8E-2148-B0A6-C1430B9B9E96}"/>
              </a:ext>
            </a:extLst>
          </p:cNvPr>
          <p:cNvSpPr/>
          <p:nvPr userDrawn="1"/>
        </p:nvSpPr>
        <p:spPr>
          <a:xfrm>
            <a:off x="0" y="4798181"/>
            <a:ext cx="9144000" cy="350082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0C9B3E-98AC-D442-8CA8-5F9D6A0C5D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7852"/>
          <a:stretch/>
        </p:blipFill>
        <p:spPr>
          <a:xfrm>
            <a:off x="166165" y="4653182"/>
            <a:ext cx="1813979" cy="640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86069E-A54B-642C-0FAE-F743BED586A5}"/>
              </a:ext>
            </a:extLst>
          </p:cNvPr>
          <p:cNvSpPr txBox="1"/>
          <p:nvPr userDrawn="1"/>
        </p:nvSpPr>
        <p:spPr>
          <a:xfrm>
            <a:off x="4572000" y="4818413"/>
            <a:ext cx="4318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William F Parker, MD, PhD	@</a:t>
            </a:r>
            <a:r>
              <a:rPr lang="en-US" sz="16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WF_Parker</a:t>
            </a:r>
            <a:r>
              <a:rPr lang="en-US" sz="1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17846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F7E7-75F5-3149-8EF4-BAC394943A3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B15FCD-FBF2-B743-9181-677E3CE88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63"/>
            <a:ext cx="7886700" cy="9950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142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F7E7-75F5-3149-8EF4-BAC394943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79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8650" y="1538521"/>
            <a:ext cx="5486400" cy="2861338"/>
          </a:xfrm>
          <a:prstGeom prst="rect">
            <a:avLst/>
          </a:prstGeom>
        </p:spPr>
        <p:txBody>
          <a:bodyPr lIns="0" rIns="0" anchor="t"/>
          <a:lstStyle>
            <a:lvl1pPr marL="0" indent="0">
              <a:buNone/>
              <a:defRPr sz="3200">
                <a:solidFill>
                  <a:schemeClr val="tx2"/>
                </a:solidFill>
                <a:latin typeface="Helvetica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6759" y="1544479"/>
            <a:ext cx="2057401" cy="286133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600">
                <a:solidFill>
                  <a:schemeClr val="tx2"/>
                </a:solidFill>
                <a:latin typeface="Helvetica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F7E7-75F5-3149-8EF4-BAC394943A3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00F213-EB7A-AB49-8332-E6966548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63"/>
            <a:ext cx="7886700" cy="9950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68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88697A-D1A1-7941-99EF-31FAC4045D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A6AC977-0418-854A-9DB3-3DEDAE2B96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8651" y="1693643"/>
            <a:ext cx="2494327" cy="1142529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Helvetica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3C89AA4-699F-7540-A5D9-D23C15676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8649" y="3003920"/>
            <a:ext cx="2494326" cy="62975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Helvetica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6BB53AB-5F0D-9D47-B86E-1FB5C739FCC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3324115" y="3003920"/>
            <a:ext cx="2495765" cy="62975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Helvetica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9790503-7A52-9E41-BB9A-0B16ED4E102F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6019586" y="3003920"/>
            <a:ext cx="2495763" cy="62975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Helvetica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4E8AC94-498C-E845-BF13-40591572C344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3324118" y="1693838"/>
            <a:ext cx="2495765" cy="114318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Helvetica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9CDC83C-B9C9-1F46-82AA-A45D28D06924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6019585" y="1693838"/>
            <a:ext cx="2495765" cy="114318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Helvetica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EE0F101-A5F0-F44E-AD05-25ACE046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63"/>
            <a:ext cx="7886700" cy="9950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954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1D2D7-80D2-4744-B763-5C9744720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509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/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Helvetica" pitchFamily="2" charset="0"/>
                <a:ea typeface="+mj-ea"/>
                <a:cs typeface="Arial" panose="020B0604020202020204" pitchFamily="34" charset="0"/>
              </a:rPr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B5F2DF-41CC-5740-8E6B-A648805165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DEE955C-5438-634A-A9F8-2CCDBA48B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8651" y="1360162"/>
            <a:ext cx="3790950" cy="3039699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>
                <a:solidFill>
                  <a:schemeClr val="tx2"/>
                </a:solidFill>
                <a:latin typeface="Helvetica" pitchFamily="2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C067E1-546F-A747-9F85-F88C323CF9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24399" y="1358570"/>
            <a:ext cx="3790950" cy="3047248"/>
          </a:xfrm>
          <a:prstGeom prst="rect">
            <a:avLst/>
          </a:prstGeom>
        </p:spPr>
        <p:txBody>
          <a:bodyPr lIns="0" rIns="0"/>
          <a:lstStyle>
            <a:lvl1pPr>
              <a:defRPr sz="2400">
                <a:solidFill>
                  <a:schemeClr val="tx2"/>
                </a:solidFill>
                <a:latin typeface="Helvetica" pitchFamily="2" charset="0"/>
              </a:defRPr>
            </a:lvl1pPr>
            <a:lvl2pPr>
              <a:defRPr sz="2100">
                <a:solidFill>
                  <a:schemeClr val="tx2"/>
                </a:solidFill>
                <a:latin typeface="Helvetica" pitchFamily="2" charset="0"/>
              </a:defRPr>
            </a:lvl2pPr>
            <a:lvl3pPr>
              <a:defRPr sz="1800">
                <a:solidFill>
                  <a:schemeClr val="tx2"/>
                </a:solidFill>
                <a:latin typeface="Helvetica" pitchFamily="2" charset="0"/>
              </a:defRPr>
            </a:lvl3pPr>
            <a:lvl4pPr>
              <a:defRPr sz="1500">
                <a:solidFill>
                  <a:schemeClr val="tx2"/>
                </a:solidFill>
                <a:latin typeface="Helvetica" pitchFamily="2" charset="0"/>
              </a:defRPr>
            </a:lvl4pPr>
            <a:lvl5pPr>
              <a:defRPr sz="1500">
                <a:solidFill>
                  <a:schemeClr val="tx2"/>
                </a:solidFill>
                <a:latin typeface="Helvetica" pitchFamily="2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288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Picture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5F797FB1-7992-4844-A2BF-A9814F680468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4" y="2425977"/>
            <a:ext cx="4538833" cy="238193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3200">
                <a:solidFill>
                  <a:schemeClr val="tx2"/>
                </a:solidFill>
                <a:latin typeface="Helvetica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0DB1850-ACCA-8341-83AB-12DFEC911BC4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4605168" y="2425977"/>
            <a:ext cx="4538835" cy="238193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3200">
                <a:solidFill>
                  <a:schemeClr val="tx2"/>
                </a:solidFill>
                <a:latin typeface="Helvetica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CBBC406-899C-2248-9EB0-3B1212892A48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1" y="1"/>
            <a:ext cx="4538834" cy="238193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3200">
                <a:solidFill>
                  <a:schemeClr val="tx2"/>
                </a:solidFill>
                <a:latin typeface="Helvetica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3B34FE8-D6D8-E14B-A1C0-79C34688A3B3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4605168" y="1"/>
            <a:ext cx="4538835" cy="238193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8282F6-9259-9744-86FE-F7E60CE137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1F5E09-583C-654B-A1F2-0A397B57E2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7852"/>
          <a:stretch/>
        </p:blipFill>
        <p:spPr>
          <a:xfrm>
            <a:off x="510585" y="4817265"/>
            <a:ext cx="1325360" cy="3391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D86840-F820-B235-CAF5-B9CCF27EA543}"/>
              </a:ext>
            </a:extLst>
          </p:cNvPr>
          <p:cNvSpPr txBox="1"/>
          <p:nvPr userDrawn="1"/>
        </p:nvSpPr>
        <p:spPr>
          <a:xfrm>
            <a:off x="4825986" y="4876295"/>
            <a:ext cx="4318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William F Parker, MD, PhD			@</a:t>
            </a:r>
            <a:r>
              <a:rPr lang="en-US" sz="12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WF_Parker</a:t>
            </a:r>
            <a:r>
              <a:rPr lang="en-US" sz="1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E1D30B-2FF4-9843-BDF1-069A6DAC4668}"/>
              </a:ext>
            </a:extLst>
          </p:cNvPr>
          <p:cNvSpPr/>
          <p:nvPr userDrawn="1"/>
        </p:nvSpPr>
        <p:spPr>
          <a:xfrm>
            <a:off x="0" y="4798181"/>
            <a:ext cx="9144000" cy="350082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1DA3B3-1578-8843-8371-3D62C24FCE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7852"/>
          <a:stretch/>
        </p:blipFill>
        <p:spPr>
          <a:xfrm>
            <a:off x="166165" y="4653182"/>
            <a:ext cx="1813979" cy="6400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72D490-2063-9C44-85F3-0083B7070873}"/>
              </a:ext>
            </a:extLst>
          </p:cNvPr>
          <p:cNvSpPr txBox="1"/>
          <p:nvPr userDrawn="1"/>
        </p:nvSpPr>
        <p:spPr>
          <a:xfrm>
            <a:off x="4572000" y="4818413"/>
            <a:ext cx="4318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William F Parker, MD, PhD	@</a:t>
            </a:r>
            <a:r>
              <a:rPr lang="en-US" sz="16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WF_Parker</a:t>
            </a:r>
            <a:r>
              <a:rPr lang="en-US" sz="1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74011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Gre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A33E865-0E17-614D-86B0-FFBDAC261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569225" y="-40022"/>
            <a:ext cx="5773549" cy="4838203"/>
            <a:chOff x="4891780" y="52408"/>
            <a:chExt cx="5773549" cy="644496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A123D57-1A93-2848-AC3E-826A8BCB2ADA}"/>
                </a:ext>
              </a:extLst>
            </p:cNvPr>
            <p:cNvSpPr/>
            <p:nvPr userDrawn="1"/>
          </p:nvSpPr>
          <p:spPr>
            <a:xfrm>
              <a:off x="5231279" y="52408"/>
              <a:ext cx="5235276" cy="644496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0" i="0" dirty="0">
                <a:latin typeface="Helvetica" pitchFamily="2" charset="0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CC7F16A-92EB-7848-90C9-D14B0A45B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15000"/>
            </a:blip>
            <a:srcRect/>
            <a:stretch/>
          </p:blipFill>
          <p:spPr>
            <a:xfrm>
              <a:off x="4891780" y="668643"/>
              <a:ext cx="5773549" cy="5051855"/>
            </a:xfrm>
            <a:prstGeom prst="rect">
              <a:avLst/>
            </a:prstGeom>
          </p:spPr>
        </p:pic>
      </p:grpSp>
      <p:sp>
        <p:nvSpPr>
          <p:cNvPr id="14" name="Title 8">
            <a:extLst>
              <a:ext uri="{FF2B5EF4-FFF2-40B4-BE49-F238E27FC236}">
                <a16:creationId xmlns:a16="http://schemas.microsoft.com/office/drawing/2014/main" id="{A41E5C63-F3ED-9A44-B03F-D7A67F9D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65" y="329850"/>
            <a:ext cx="4004733" cy="2285158"/>
          </a:xfrm>
          <a:prstGeom prst="rect">
            <a:avLst/>
          </a:prstGeom>
        </p:spPr>
        <p:txBody>
          <a:bodyPr lIns="0" rIns="0" anchor="b" anchorCtr="0">
            <a:normAutofit/>
          </a:bodyPr>
          <a:lstStyle>
            <a:lvl1pPr>
              <a:defRPr sz="3600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C3B13CE-00C5-524F-8B47-0B559F4D0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8668" y="2719160"/>
            <a:ext cx="4004733" cy="124676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  <a:latin typeface="Helvetica" pitchFamily="2" charset="0"/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  <a:latin typeface="Helvetica" pitchFamily="2" charset="0"/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  <a:latin typeface="Helvetica" pitchFamily="2" charset="0"/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CE701F-6149-4B4D-8A5B-853DF4D9E191}"/>
              </a:ext>
            </a:extLst>
          </p:cNvPr>
          <p:cNvSpPr/>
          <p:nvPr userDrawn="1"/>
        </p:nvSpPr>
        <p:spPr>
          <a:xfrm>
            <a:off x="0" y="4798181"/>
            <a:ext cx="9144000" cy="350082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51F5E09-583C-654B-A1F2-0A397B57E2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7852"/>
          <a:stretch/>
        </p:blipFill>
        <p:spPr>
          <a:xfrm>
            <a:off x="166165" y="4653182"/>
            <a:ext cx="1813979" cy="640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82FAB7-FBAA-BF0F-0427-4604FE88CEDD}"/>
              </a:ext>
            </a:extLst>
          </p:cNvPr>
          <p:cNvSpPr txBox="1"/>
          <p:nvPr userDrawn="1"/>
        </p:nvSpPr>
        <p:spPr>
          <a:xfrm>
            <a:off x="4572000" y="4818413"/>
            <a:ext cx="4318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		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24C15F-8BA4-868F-5A0B-30D2BE0A4AD4}"/>
              </a:ext>
            </a:extLst>
          </p:cNvPr>
          <p:cNvSpPr txBox="1"/>
          <p:nvPr userDrawn="1"/>
        </p:nvSpPr>
        <p:spPr>
          <a:xfrm>
            <a:off x="4698993" y="4809709"/>
            <a:ext cx="4318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William F Parker, MD, PhD	@</a:t>
            </a:r>
            <a:r>
              <a:rPr lang="en-US" sz="16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WF_Parker</a:t>
            </a:r>
            <a:r>
              <a:rPr lang="en-US" sz="1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51568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98CC62-714D-5448-B245-5FF88E2E2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269905"/>
            <a:ext cx="7886700" cy="3266526"/>
          </a:xfrm>
          <a:prstGeom prst="rect">
            <a:avLst/>
          </a:prstGeom>
        </p:spPr>
        <p:txBody>
          <a:bodyPr lIns="0" rIns="0"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" pitchFamily="2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Helvetica" pitchFamily="2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Helvetica" pitchFamily="2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Helvetica" pitchFamily="2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F7E7-75F5-3149-8EF4-BAC394943A3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B4A11E-3FBD-F143-AB94-68878B69C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63"/>
            <a:ext cx="7886700" cy="995093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3600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37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4 Picture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0DB1850-ACCA-8341-83AB-12DFEC911BC4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2192172" y="1050023"/>
            <a:ext cx="4538835" cy="238193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3200">
                <a:solidFill>
                  <a:schemeClr val="tx2"/>
                </a:solidFill>
                <a:latin typeface="Helvetica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8282F6-9259-9744-86FE-F7E60CE137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Helvetica" pitchFamily="2" charset="0"/>
              </a:defRPr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1F5E09-583C-654B-A1F2-0A397B57E2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7852"/>
          <a:stretch/>
        </p:blipFill>
        <p:spPr>
          <a:xfrm>
            <a:off x="510585" y="4817265"/>
            <a:ext cx="1325360" cy="3391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D86840-F820-B235-CAF5-B9CCF27EA543}"/>
              </a:ext>
            </a:extLst>
          </p:cNvPr>
          <p:cNvSpPr txBox="1"/>
          <p:nvPr userDrawn="1"/>
        </p:nvSpPr>
        <p:spPr>
          <a:xfrm>
            <a:off x="4825986" y="4876295"/>
            <a:ext cx="4318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William F Parker, MD, PhD			@</a:t>
            </a:r>
            <a:r>
              <a:rPr lang="en-US" sz="12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WF_Parker</a:t>
            </a:r>
            <a:r>
              <a:rPr lang="en-US" sz="1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E1D30B-2FF4-9843-BDF1-069A6DAC4668}"/>
              </a:ext>
            </a:extLst>
          </p:cNvPr>
          <p:cNvSpPr/>
          <p:nvPr userDrawn="1"/>
        </p:nvSpPr>
        <p:spPr>
          <a:xfrm>
            <a:off x="0" y="4798181"/>
            <a:ext cx="9144000" cy="350082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1DA3B3-1578-8843-8371-3D62C24FCE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7852"/>
          <a:stretch/>
        </p:blipFill>
        <p:spPr>
          <a:xfrm>
            <a:off x="166165" y="4653182"/>
            <a:ext cx="1813979" cy="6400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72D490-2063-9C44-85F3-0083B7070873}"/>
              </a:ext>
            </a:extLst>
          </p:cNvPr>
          <p:cNvSpPr txBox="1"/>
          <p:nvPr userDrawn="1"/>
        </p:nvSpPr>
        <p:spPr>
          <a:xfrm>
            <a:off x="4572000" y="4818413"/>
            <a:ext cx="4318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William F Parker, MD, PhD	@</a:t>
            </a:r>
            <a:r>
              <a:rPr lang="en-US" sz="16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WF_Parker</a:t>
            </a:r>
            <a:r>
              <a:rPr lang="en-US" sz="1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89652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Light Greysto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F7E7-75F5-3149-8EF4-BAC394943A3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316C90-0368-334A-AD9F-1B4732F85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rcRect/>
          <a:stretch/>
        </p:blipFill>
        <p:spPr>
          <a:xfrm>
            <a:off x="6328664" y="0"/>
            <a:ext cx="3836416" cy="251997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FCD902A-EC73-1B49-B593-2179360D0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2080759"/>
            <a:ext cx="7891462" cy="1330373"/>
          </a:xfrm>
          <a:prstGeom prst="rect">
            <a:avLst/>
          </a:prstGeom>
        </p:spPr>
        <p:txBody>
          <a:bodyPr lIns="0" rIns="0" anchor="b" anchorCtr="0">
            <a:normAutofit/>
          </a:bodyPr>
          <a:lstStyle>
            <a:lvl1pPr>
              <a:defRPr sz="3600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5D3E6A8-6E4D-D24C-89A1-7FD45F0922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3412" y="3472099"/>
            <a:ext cx="7877176" cy="9468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Helvetica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1F5E09-583C-654B-A1F2-0A397B57E2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7852"/>
          <a:stretch/>
        </p:blipFill>
        <p:spPr>
          <a:xfrm>
            <a:off x="510585" y="4817265"/>
            <a:ext cx="1325360" cy="3391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99BCBB-3B48-2AB1-DCCF-A4C4DD8FCD71}"/>
              </a:ext>
            </a:extLst>
          </p:cNvPr>
          <p:cNvSpPr txBox="1"/>
          <p:nvPr userDrawn="1"/>
        </p:nvSpPr>
        <p:spPr>
          <a:xfrm>
            <a:off x="4825986" y="4876295"/>
            <a:ext cx="4318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William F Parker, MD, PhD			@</a:t>
            </a:r>
            <a:r>
              <a:rPr lang="en-US" sz="12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WF_Parker</a:t>
            </a:r>
            <a:r>
              <a:rPr lang="en-US" sz="1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	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95959D-C6FB-584C-8DE2-C12ED054E6B5}"/>
              </a:ext>
            </a:extLst>
          </p:cNvPr>
          <p:cNvSpPr/>
          <p:nvPr userDrawn="1"/>
        </p:nvSpPr>
        <p:spPr>
          <a:xfrm>
            <a:off x="0" y="4798181"/>
            <a:ext cx="9144000" cy="350082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A37498-B8C2-9D4A-BB23-6C11F6D7F4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7852"/>
          <a:stretch/>
        </p:blipFill>
        <p:spPr>
          <a:xfrm>
            <a:off x="166165" y="4653182"/>
            <a:ext cx="1813979" cy="640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D8EE11-D7D9-3248-8A76-75823744B24B}"/>
              </a:ext>
            </a:extLst>
          </p:cNvPr>
          <p:cNvSpPr txBox="1"/>
          <p:nvPr userDrawn="1"/>
        </p:nvSpPr>
        <p:spPr>
          <a:xfrm>
            <a:off x="4572000" y="4818413"/>
            <a:ext cx="4318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William F Parker, MD, PhD	@</a:t>
            </a:r>
            <a:r>
              <a:rPr lang="en-US" sz="16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WF_Parker</a:t>
            </a:r>
            <a:r>
              <a:rPr lang="en-US" sz="1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72368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A953D7F-1471-0D4A-8634-D1B160432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rcRect/>
          <a:stretch/>
        </p:blipFill>
        <p:spPr>
          <a:xfrm>
            <a:off x="6328664" y="0"/>
            <a:ext cx="3836416" cy="25199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F7E7-75F5-3149-8EF4-BAC394943A3B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2D4FD3B-8A89-B843-A21E-D05EEFD33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2080759"/>
            <a:ext cx="7891462" cy="1330373"/>
          </a:xfrm>
          <a:prstGeom prst="rect">
            <a:avLst/>
          </a:prstGeom>
        </p:spPr>
        <p:txBody>
          <a:bodyPr lIns="0" rIns="0" anchor="b" anchorCtr="0">
            <a:normAutofit/>
          </a:bodyPr>
          <a:lstStyle>
            <a:lvl1pPr>
              <a:defRPr sz="3600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01D6E03-790C-FF40-B0A3-7C24826409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3412" y="3472099"/>
            <a:ext cx="7877176" cy="9468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Helvetica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51F5E09-583C-654B-A1F2-0A397B57E2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7852"/>
          <a:stretch/>
        </p:blipFill>
        <p:spPr>
          <a:xfrm>
            <a:off x="510585" y="4817265"/>
            <a:ext cx="1325360" cy="3391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2303CB-7367-1CC3-B862-193794C2261D}"/>
              </a:ext>
            </a:extLst>
          </p:cNvPr>
          <p:cNvSpPr txBox="1"/>
          <p:nvPr userDrawn="1"/>
        </p:nvSpPr>
        <p:spPr>
          <a:xfrm>
            <a:off x="4825986" y="4876295"/>
            <a:ext cx="4318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William F Parker, MD, PhD			@</a:t>
            </a:r>
            <a:r>
              <a:rPr lang="en-US" sz="12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WF_Parker</a:t>
            </a:r>
            <a:r>
              <a:rPr lang="en-US" sz="1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	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02252F-1674-B842-87B2-82385A1C06D9}"/>
              </a:ext>
            </a:extLst>
          </p:cNvPr>
          <p:cNvSpPr/>
          <p:nvPr userDrawn="1"/>
        </p:nvSpPr>
        <p:spPr>
          <a:xfrm>
            <a:off x="0" y="4798181"/>
            <a:ext cx="9144000" cy="350082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ECB402-2B4C-CE4F-B716-1D42326836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7852"/>
          <a:stretch/>
        </p:blipFill>
        <p:spPr>
          <a:xfrm>
            <a:off x="166165" y="4653182"/>
            <a:ext cx="1813979" cy="640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319770-A218-CC46-92B1-9F04A6EA3D9D}"/>
              </a:ext>
            </a:extLst>
          </p:cNvPr>
          <p:cNvSpPr txBox="1"/>
          <p:nvPr userDrawn="1"/>
        </p:nvSpPr>
        <p:spPr>
          <a:xfrm>
            <a:off x="4572000" y="4818413"/>
            <a:ext cx="4318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William F Parker, MD, PhD	@</a:t>
            </a:r>
            <a:r>
              <a:rPr lang="en-US" sz="16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WF_Parker</a:t>
            </a:r>
            <a:r>
              <a:rPr lang="en-US" sz="1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80050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Maro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89F7B70-E4C4-5648-999B-7282EEC68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8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328664" y="0"/>
            <a:ext cx="3836416" cy="25199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F7E7-75F5-3149-8EF4-BAC394943A3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3D80F830-3B13-5A42-9FE6-066ED485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2080759"/>
            <a:ext cx="7891462" cy="1330373"/>
          </a:xfrm>
          <a:prstGeom prst="rect">
            <a:avLst/>
          </a:prstGeom>
        </p:spPr>
        <p:txBody>
          <a:bodyPr lIns="0" rIns="0" anchor="b" anchorCtr="0">
            <a:normAutofit/>
          </a:bodyPr>
          <a:lstStyle>
            <a:lvl1pPr>
              <a:defRPr sz="36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72CA543-EF9D-B246-BABC-65149F8C16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3412" y="3472099"/>
            <a:ext cx="7877176" cy="94682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Helvetica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51F5E09-583C-654B-A1F2-0A397B57E2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37852"/>
          <a:stretch/>
        </p:blipFill>
        <p:spPr>
          <a:xfrm>
            <a:off x="510585" y="4817265"/>
            <a:ext cx="1325360" cy="3391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037C19-A58D-3238-BB17-B3116369062C}"/>
              </a:ext>
            </a:extLst>
          </p:cNvPr>
          <p:cNvSpPr txBox="1"/>
          <p:nvPr userDrawn="1"/>
        </p:nvSpPr>
        <p:spPr>
          <a:xfrm>
            <a:off x="4825986" y="4876295"/>
            <a:ext cx="4318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William F Parker, MD, PhD			@</a:t>
            </a:r>
            <a:r>
              <a:rPr lang="en-US" sz="12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WF_Parker</a:t>
            </a:r>
            <a:r>
              <a:rPr lang="en-US" sz="1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	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09FBF0-1574-3743-980F-897CB7949C33}"/>
              </a:ext>
            </a:extLst>
          </p:cNvPr>
          <p:cNvSpPr/>
          <p:nvPr userDrawn="1"/>
        </p:nvSpPr>
        <p:spPr>
          <a:xfrm>
            <a:off x="0" y="4798181"/>
            <a:ext cx="9144000" cy="350082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812780-E3BC-8741-AEF1-292BF8AA4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37852"/>
          <a:stretch/>
        </p:blipFill>
        <p:spPr>
          <a:xfrm>
            <a:off x="166165" y="4653182"/>
            <a:ext cx="1813979" cy="640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2945E8-49DD-EA4D-BBDE-E56B2C7225B5}"/>
              </a:ext>
            </a:extLst>
          </p:cNvPr>
          <p:cNvSpPr txBox="1"/>
          <p:nvPr userDrawn="1"/>
        </p:nvSpPr>
        <p:spPr>
          <a:xfrm>
            <a:off x="4572000" y="4818413"/>
            <a:ext cx="4318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William F Parker, MD, PhD	@</a:t>
            </a:r>
            <a:r>
              <a:rPr lang="en-US" sz="16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WF_Parker</a:t>
            </a:r>
            <a:r>
              <a:rPr lang="en-US" sz="1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09710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1505ABDF-A5DE-2047-9C04-3C3EF11E076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29150" y="1370486"/>
            <a:ext cx="3886200" cy="3266526"/>
          </a:xfrm>
          <a:prstGeom prst="rect">
            <a:avLst/>
          </a:prstGeom>
        </p:spPr>
        <p:txBody>
          <a:bodyPr lIns="0" rIns="0"/>
          <a:lstStyle>
            <a:lvl1pPr>
              <a:defRPr sz="2400">
                <a:solidFill>
                  <a:schemeClr val="tx2"/>
                </a:solidFill>
                <a:latin typeface="Helvetica" pitchFamily="2" charset="0"/>
              </a:defRPr>
            </a:lvl1pPr>
            <a:lvl2pPr>
              <a:defRPr sz="2000">
                <a:solidFill>
                  <a:schemeClr val="tx2"/>
                </a:solidFill>
                <a:latin typeface="Helvetica" pitchFamily="2" charset="0"/>
              </a:defRPr>
            </a:lvl2pPr>
            <a:lvl3pPr>
              <a:defRPr sz="1800">
                <a:solidFill>
                  <a:schemeClr val="tx2"/>
                </a:solidFill>
                <a:latin typeface="Helvetica" pitchFamily="2" charset="0"/>
              </a:defRPr>
            </a:lvl3pPr>
            <a:lvl4pPr>
              <a:defRPr sz="1600">
                <a:solidFill>
                  <a:schemeClr val="tx2"/>
                </a:solidFill>
                <a:latin typeface="Helvetica" pitchFamily="2" charset="0"/>
              </a:defRPr>
            </a:lvl4pPr>
            <a:lvl5pPr>
              <a:defRPr sz="1400">
                <a:solidFill>
                  <a:schemeClr val="tx2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F7E7-75F5-3149-8EF4-BAC394943A3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68C3A6-EBDF-0348-9B52-8C70F7805E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8650" y="1370486"/>
            <a:ext cx="3886200" cy="3266526"/>
          </a:xfrm>
          <a:prstGeom prst="rect">
            <a:avLst/>
          </a:prstGeom>
        </p:spPr>
        <p:txBody>
          <a:bodyPr lIns="0" rIns="0"/>
          <a:lstStyle>
            <a:lvl1pPr>
              <a:defRPr sz="2400">
                <a:solidFill>
                  <a:schemeClr val="tx2"/>
                </a:solidFill>
                <a:latin typeface="Helvetica" pitchFamily="2" charset="0"/>
              </a:defRPr>
            </a:lvl1pPr>
            <a:lvl2pPr>
              <a:defRPr sz="2000">
                <a:solidFill>
                  <a:schemeClr val="tx2"/>
                </a:solidFill>
                <a:latin typeface="Helvetica" pitchFamily="2" charset="0"/>
              </a:defRPr>
            </a:lvl2pPr>
            <a:lvl3pPr>
              <a:defRPr sz="1800">
                <a:solidFill>
                  <a:schemeClr val="tx2"/>
                </a:solidFill>
                <a:latin typeface="Helvetica" pitchFamily="2" charset="0"/>
              </a:defRPr>
            </a:lvl3pPr>
            <a:lvl4pPr>
              <a:defRPr sz="1600">
                <a:solidFill>
                  <a:schemeClr val="tx2"/>
                </a:solidFill>
                <a:latin typeface="Helvetica" pitchFamily="2" charset="0"/>
              </a:defRPr>
            </a:lvl4pPr>
            <a:lvl5pPr>
              <a:defRPr sz="1400">
                <a:solidFill>
                  <a:schemeClr val="tx2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FD226C6-E9D5-6D4F-AC89-18FED50E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63"/>
            <a:ext cx="7886700" cy="995093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3600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61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B4840506-4191-2A44-ADF2-74F338549EE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8650" y="1912484"/>
            <a:ext cx="3886200" cy="2734062"/>
          </a:xfrm>
          <a:prstGeom prst="rect">
            <a:avLst/>
          </a:prstGeom>
        </p:spPr>
        <p:txBody>
          <a:bodyPr lIns="0" rIns="0"/>
          <a:lstStyle>
            <a:lvl1pPr>
              <a:defRPr sz="2400">
                <a:solidFill>
                  <a:schemeClr val="tx2"/>
                </a:solidFill>
                <a:latin typeface="Helvetica" pitchFamily="2" charset="0"/>
              </a:defRPr>
            </a:lvl1pPr>
            <a:lvl2pPr>
              <a:defRPr sz="2000">
                <a:solidFill>
                  <a:schemeClr val="tx2"/>
                </a:solidFill>
                <a:latin typeface="Helvetica" pitchFamily="2" charset="0"/>
              </a:defRPr>
            </a:lvl2pPr>
            <a:lvl3pPr>
              <a:defRPr sz="1800">
                <a:solidFill>
                  <a:schemeClr val="tx2"/>
                </a:solidFill>
                <a:latin typeface="Helvetica" pitchFamily="2" charset="0"/>
              </a:defRPr>
            </a:lvl3pPr>
            <a:lvl4pPr>
              <a:defRPr sz="1600">
                <a:solidFill>
                  <a:schemeClr val="tx2"/>
                </a:solidFill>
                <a:latin typeface="Helvetica" pitchFamily="2" charset="0"/>
              </a:defRPr>
            </a:lvl4pPr>
            <a:lvl5pPr>
              <a:defRPr sz="1400">
                <a:solidFill>
                  <a:schemeClr val="tx2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F2D94877-04FB-B64D-A8C1-9A27D1B053A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44976" y="1912484"/>
            <a:ext cx="3886200" cy="2734062"/>
          </a:xfrm>
          <a:prstGeom prst="rect">
            <a:avLst/>
          </a:prstGeom>
        </p:spPr>
        <p:txBody>
          <a:bodyPr lIns="0" rIns="0"/>
          <a:lstStyle>
            <a:lvl1pPr>
              <a:defRPr sz="2400">
                <a:solidFill>
                  <a:schemeClr val="tx2"/>
                </a:solidFill>
                <a:latin typeface="Helvetica" pitchFamily="2" charset="0"/>
              </a:defRPr>
            </a:lvl1pPr>
            <a:lvl2pPr>
              <a:defRPr sz="2000">
                <a:solidFill>
                  <a:schemeClr val="tx2"/>
                </a:solidFill>
                <a:latin typeface="Helvetica" pitchFamily="2" charset="0"/>
              </a:defRPr>
            </a:lvl2pPr>
            <a:lvl3pPr>
              <a:defRPr sz="1800">
                <a:solidFill>
                  <a:schemeClr val="tx2"/>
                </a:solidFill>
                <a:latin typeface="Helvetica" pitchFamily="2" charset="0"/>
              </a:defRPr>
            </a:lvl3pPr>
            <a:lvl4pPr>
              <a:defRPr sz="1600">
                <a:solidFill>
                  <a:schemeClr val="tx2"/>
                </a:solidFill>
                <a:latin typeface="Helvetica" pitchFamily="2" charset="0"/>
              </a:defRPr>
            </a:lvl4pPr>
            <a:lvl5pPr>
              <a:defRPr sz="1400">
                <a:solidFill>
                  <a:schemeClr val="tx2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2040"/>
            <a:ext cx="3868340" cy="618506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>
              <a:buNone/>
              <a:defRPr sz="1800" b="1" spc="0">
                <a:solidFill>
                  <a:schemeClr val="accent1"/>
                </a:solidFill>
                <a:latin typeface="Helvetica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1" y="1262040"/>
            <a:ext cx="3887391" cy="618506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  <a:latin typeface="Helvetica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F7E7-75F5-3149-8EF4-BAC394943A3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F27ACA9-842E-2042-ABCA-F476DE1BD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63"/>
            <a:ext cx="7886700" cy="9950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71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16E521-234D-084A-88F9-8D10D550FB99}"/>
              </a:ext>
            </a:extLst>
          </p:cNvPr>
          <p:cNvCxnSpPr>
            <a:cxnSpLocks/>
          </p:cNvCxnSpPr>
          <p:nvPr/>
        </p:nvCxnSpPr>
        <p:spPr>
          <a:xfrm>
            <a:off x="0" y="4801791"/>
            <a:ext cx="9144000" cy="0"/>
          </a:xfrm>
          <a:prstGeom prst="line">
            <a:avLst/>
          </a:prstGeom>
          <a:ln w="6350">
            <a:solidFill>
              <a:srgbClr val="D6D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D51F5E09-583C-654B-A1F2-0A397B57E2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r="37852"/>
          <a:stretch/>
        </p:blipFill>
        <p:spPr>
          <a:xfrm>
            <a:off x="510585" y="4817265"/>
            <a:ext cx="1325360" cy="3391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515350" y="4847058"/>
            <a:ext cx="460573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BCF155-7BE6-6048-A719-6101C6734D1D}"/>
              </a:ext>
            </a:extLst>
          </p:cNvPr>
          <p:cNvCxnSpPr>
            <a:cxnSpLocks/>
          </p:cNvCxnSpPr>
          <p:nvPr userDrawn="1"/>
        </p:nvCxnSpPr>
        <p:spPr>
          <a:xfrm>
            <a:off x="0" y="1009829"/>
            <a:ext cx="9144000" cy="0"/>
          </a:xfrm>
          <a:prstGeom prst="line">
            <a:avLst/>
          </a:prstGeom>
          <a:ln w="38100">
            <a:solidFill>
              <a:srgbClr val="D6D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9C3F6C-01F6-C347-9AD0-B2EECDB0D0CF}"/>
              </a:ext>
            </a:extLst>
          </p:cNvPr>
          <p:cNvCxnSpPr>
            <a:cxnSpLocks/>
          </p:cNvCxnSpPr>
          <p:nvPr userDrawn="1"/>
        </p:nvCxnSpPr>
        <p:spPr>
          <a:xfrm>
            <a:off x="0" y="1009829"/>
            <a:ext cx="9144000" cy="0"/>
          </a:xfrm>
          <a:prstGeom prst="line">
            <a:avLst/>
          </a:prstGeom>
          <a:ln w="38100">
            <a:solidFill>
              <a:srgbClr val="D6D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C3081F-2542-824F-AD05-7F6FBCBE5003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628650" y="1269905"/>
            <a:ext cx="7886700" cy="32665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0000"/>
              </a:buClr>
              <a:buSzTx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AA9A8453-0990-C948-A08F-63B763C2DDC7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28650" y="0"/>
            <a:ext cx="7886700" cy="99509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657908" y="4882872"/>
            <a:ext cx="4318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William F Parker, MD, PhD			@</a:t>
            </a:r>
            <a:r>
              <a:rPr lang="en-US" sz="12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WF_Parker</a:t>
            </a:r>
            <a:r>
              <a:rPr lang="en-US" sz="12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		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B40DEE-EAE4-DE42-8548-771013714564}"/>
              </a:ext>
            </a:extLst>
          </p:cNvPr>
          <p:cNvSpPr/>
          <p:nvPr userDrawn="1"/>
        </p:nvSpPr>
        <p:spPr>
          <a:xfrm>
            <a:off x="0" y="4798181"/>
            <a:ext cx="9144000" cy="350082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16FBC8-B318-D54B-AE88-F0EEF31F0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r="37852"/>
          <a:stretch/>
        </p:blipFill>
        <p:spPr>
          <a:xfrm>
            <a:off x="166165" y="4653182"/>
            <a:ext cx="1813979" cy="6400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D9BCDD-DBCC-D243-A8E2-9848F8D2226C}"/>
              </a:ext>
            </a:extLst>
          </p:cNvPr>
          <p:cNvSpPr txBox="1"/>
          <p:nvPr userDrawn="1"/>
        </p:nvSpPr>
        <p:spPr>
          <a:xfrm>
            <a:off x="4572000" y="4818413"/>
            <a:ext cx="4318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3CE930-05D5-38A1-41B0-A612A47F700A}"/>
              </a:ext>
            </a:extLst>
          </p:cNvPr>
          <p:cNvSpPr txBox="1"/>
          <p:nvPr userDrawn="1"/>
        </p:nvSpPr>
        <p:spPr>
          <a:xfrm>
            <a:off x="4315401" y="4811161"/>
            <a:ext cx="4318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William F Parker, MD, PhD	@</a:t>
            </a:r>
            <a:r>
              <a:rPr lang="en-US" sz="1600" dirty="0" err="1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WF_Parker</a:t>
            </a:r>
            <a:r>
              <a:rPr lang="en-US" sz="160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12193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4" r:id="rId3"/>
    <p:sldLayoutId id="2147483706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</p:sldLayoutIdLst>
  <p:hf hdr="0" ftr="0" dt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600" kern="1200">
          <a:solidFill>
            <a:schemeClr val="accent1"/>
          </a:solidFill>
          <a:latin typeface="Helvetica" pitchFamily="2" charset="0"/>
          <a:ea typeface="+mj-ea"/>
          <a:cs typeface="+mj-cs"/>
        </a:defRPr>
      </a:lvl1pPr>
    </p:titleStyle>
    <p:bodyStyle>
      <a:lvl1pPr marL="342900" marR="0" indent="-3429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>
          <a:srgbClr val="800000"/>
        </a:buClr>
        <a:buSzTx/>
        <a:buFont typeface="Arial" panose="020B0604020202020204" pitchFamily="34" charset="0"/>
        <a:buChar char="•"/>
        <a:tabLst/>
        <a:defRPr kumimoji="0" lang="en-US" sz="2400" b="0" i="0" u="none" strike="noStrike" kern="1200" cap="none" spc="0" normalizeH="0" baseline="0" noProof="0">
          <a:ln>
            <a:noFill/>
          </a:ln>
          <a:solidFill>
            <a:schemeClr val="tx2"/>
          </a:solidFill>
          <a:effectLst/>
          <a:uLnTx/>
          <a:uFillTx/>
          <a:latin typeface="Helvetica" pitchFamily="2" charset="0"/>
          <a:ea typeface="+mn-ea"/>
          <a:cs typeface="+mn-cs"/>
        </a:defRPr>
      </a:lvl1pPr>
      <a:lvl2pPr marL="800100" marR="0" indent="-3429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rgbClr val="800000"/>
        </a:buClr>
        <a:buSzTx/>
        <a:buFont typeface="Arial" panose="020B0604020202020204" pitchFamily="34" charset="0"/>
        <a:buChar char="•"/>
        <a:tabLst/>
        <a:defRPr kumimoji="0" lang="en-US" sz="2000" b="0" i="0" u="none" strike="noStrike" kern="1200" cap="none" spc="0" normalizeH="0" baseline="0" noProof="0">
          <a:ln>
            <a:noFill/>
          </a:ln>
          <a:solidFill>
            <a:schemeClr val="tx2"/>
          </a:solidFill>
          <a:effectLst/>
          <a:uLnTx/>
          <a:uFillTx/>
          <a:latin typeface="Helvetica" pitchFamily="2" charset="0"/>
          <a:ea typeface="+mn-ea"/>
          <a:cs typeface="+mn-cs"/>
        </a:defRPr>
      </a:lvl2pPr>
      <a:lvl3pPr marL="1200150" marR="0" indent="-28575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rgbClr val="800000"/>
        </a:buClr>
        <a:buSzTx/>
        <a:buFont typeface="Arial" panose="020B0604020202020204" pitchFamily="34" charset="0"/>
        <a:buChar char="•"/>
        <a:tabLst/>
        <a:defRPr kumimoji="0" lang="en-US" sz="1800" b="0" i="0" u="none" strike="noStrike" kern="1200" cap="none" spc="0" normalizeH="0" baseline="0" noProof="0">
          <a:ln>
            <a:noFill/>
          </a:ln>
          <a:solidFill>
            <a:schemeClr val="tx2"/>
          </a:solidFill>
          <a:effectLst/>
          <a:uLnTx/>
          <a:uFillTx/>
          <a:latin typeface="Helvetica" pitchFamily="2" charset="0"/>
          <a:ea typeface="+mn-ea"/>
          <a:cs typeface="+mn-cs"/>
        </a:defRPr>
      </a:lvl3pPr>
      <a:lvl4pPr marL="1714500" marR="0" indent="-3429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rgbClr val="800000"/>
        </a:buClr>
        <a:buSzTx/>
        <a:buFont typeface="Arial" panose="020B0604020202020204" pitchFamily="34" charset="0"/>
        <a:buChar char="•"/>
        <a:tabLst/>
        <a:defRPr kumimoji="0" lang="en-US" sz="1600" b="0" i="0" u="none" strike="noStrike" kern="1200" cap="none" spc="0" normalizeH="0" baseline="0" noProof="0">
          <a:ln>
            <a:noFill/>
          </a:ln>
          <a:solidFill>
            <a:schemeClr val="tx2"/>
          </a:solidFill>
          <a:effectLst/>
          <a:uLnTx/>
          <a:uFillTx/>
          <a:latin typeface="Helvetica" pitchFamily="2" charset="0"/>
          <a:ea typeface="+mn-ea"/>
          <a:cs typeface="+mn-cs"/>
        </a:defRPr>
      </a:lvl4pPr>
      <a:lvl5pPr marL="2171700" marR="0" indent="-3429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>
          <a:srgbClr val="800000"/>
        </a:buClr>
        <a:buSzTx/>
        <a:buFont typeface="Arial" panose="020B0604020202020204" pitchFamily="34" charset="0"/>
        <a:buChar char="•"/>
        <a:tabLst/>
        <a:defRPr kumimoji="0" lang="en-US" sz="1400" b="0" i="0" u="none" strike="noStrike" kern="1200" cap="none" spc="0" normalizeH="0" baseline="0" noProof="0">
          <a:ln>
            <a:noFill/>
          </a:ln>
          <a:solidFill>
            <a:schemeClr val="tx2"/>
          </a:solidFill>
          <a:effectLst/>
          <a:uLnTx/>
          <a:uFillTx/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8B57-5B70-D297-0B8C-2C74F9EA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44" y="0"/>
            <a:ext cx="6296419" cy="2285158"/>
          </a:xfrm>
        </p:spPr>
        <p:txBody>
          <a:bodyPr>
            <a:normAutofit/>
          </a:bodyPr>
          <a:lstStyle/>
          <a:p>
            <a:r>
              <a:rPr lang="en-US" sz="2700" b="1" dirty="0"/>
              <a:t>Preliminary US-CRS based allocation policy Match Run Analysis</a:t>
            </a:r>
            <a:br>
              <a:rPr lang="en-US" sz="2700" b="1" dirty="0"/>
            </a:br>
            <a:endParaRPr lang="en-US" sz="20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C0A2FF2-4846-2655-51CF-C67EFDC127EB}"/>
              </a:ext>
            </a:extLst>
          </p:cNvPr>
          <p:cNvSpPr txBox="1">
            <a:spLocks/>
          </p:cNvSpPr>
          <p:nvPr/>
        </p:nvSpPr>
        <p:spPr>
          <a:xfrm>
            <a:off x="291137" y="2195950"/>
            <a:ext cx="5630330" cy="196082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0000"/>
              </a:buClr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defRPr>
            </a:lvl3pPr>
            <a:lvl4pPr marL="1371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defRPr>
            </a:lvl4pPr>
            <a:lvl5pPr marL="18288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Tx/>
              <a:buFont typeface="Arial" panose="020B0604020202020204" pitchFamily="34" charset="0"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b="1" dirty="0"/>
              <a:t>William F Parker, MD PhD</a:t>
            </a:r>
          </a:p>
          <a:p>
            <a:pPr>
              <a:lnSpc>
                <a:spcPct val="100000"/>
              </a:lnSpc>
            </a:pPr>
            <a:r>
              <a:rPr lang="en-US" sz="1600" b="1" dirty="0"/>
              <a:t>OPTN heart committee leadership meeting 8/11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81387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D523DD-472D-D6FF-321F-5847D2291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0925" y="1233238"/>
            <a:ext cx="4143182" cy="33014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Replace the current treatment-based status category with category of US-CRS </a:t>
            </a:r>
          </a:p>
          <a:p>
            <a:r>
              <a:rPr lang="en-US" dirty="0"/>
              <a:t>Maintain the same ABO compatibility rules, acuity rings, and pediatric priority</a:t>
            </a:r>
          </a:p>
          <a:p>
            <a:r>
              <a:rPr lang="en-US" dirty="0"/>
              <a:t>Break ties with US-CRS, then waiting time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842A91-739E-780B-81C0-3B6A4B176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F7E7-75F5-3149-8EF4-BAC394943A3B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E829C8-9C92-40FE-3F09-2C84F100E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88" y="114285"/>
            <a:ext cx="8515350" cy="995093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Converting US-CRS into an allocation policy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7EDCEC2-FDA7-5A6F-1DDE-3FA8445EC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841773"/>
              </p:ext>
            </p:extLst>
          </p:nvPr>
        </p:nvGraphicFramePr>
        <p:xfrm>
          <a:off x="367003" y="1530358"/>
          <a:ext cx="4204998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2499">
                  <a:extLst>
                    <a:ext uri="{9D8B030D-6E8A-4147-A177-3AD203B41FA5}">
                      <a16:colId xmlns:a16="http://schemas.microsoft.com/office/drawing/2014/main" val="1470826251"/>
                    </a:ext>
                  </a:extLst>
                </a:gridCol>
                <a:gridCol w="2102499">
                  <a:extLst>
                    <a:ext uri="{9D8B030D-6E8A-4147-A177-3AD203B41FA5}">
                      <a16:colId xmlns:a16="http://schemas.microsoft.com/office/drawing/2014/main" val="1962501376"/>
                    </a:ext>
                  </a:extLst>
                </a:gridCol>
              </a:tblGrid>
              <a:tr h="345997">
                <a:tc>
                  <a:txBody>
                    <a:bodyPr/>
                    <a:lstStyle/>
                    <a:p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US-CRS 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234727"/>
                  </a:ext>
                </a:extLst>
              </a:tr>
              <a:tr h="365622">
                <a:tc>
                  <a:txBody>
                    <a:bodyPr/>
                    <a:lstStyle/>
                    <a:p>
                      <a:r>
                        <a:rPr lang="en-US" dirty="0"/>
                        <a:t>Status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≥49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457386"/>
                  </a:ext>
                </a:extLst>
              </a:tr>
              <a:tr h="365622">
                <a:tc>
                  <a:txBody>
                    <a:bodyPr/>
                    <a:lstStyle/>
                    <a:p>
                      <a:r>
                        <a:rPr lang="en-US" dirty="0"/>
                        <a:t>Status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40-48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40930"/>
                  </a:ext>
                </a:extLst>
              </a:tr>
              <a:tr h="365622">
                <a:tc>
                  <a:txBody>
                    <a:bodyPr/>
                    <a:lstStyle/>
                    <a:p>
                      <a:r>
                        <a:rPr lang="en-US" dirty="0"/>
                        <a:t>Status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30-39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857477"/>
                  </a:ext>
                </a:extLst>
              </a:tr>
              <a:tr h="365622">
                <a:tc>
                  <a:txBody>
                    <a:bodyPr/>
                    <a:lstStyle/>
                    <a:p>
                      <a:r>
                        <a:rPr lang="en-US" dirty="0"/>
                        <a:t>Status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29917"/>
                  </a:ext>
                </a:extLst>
              </a:tr>
              <a:tr h="365622">
                <a:tc>
                  <a:txBody>
                    <a:bodyPr/>
                    <a:lstStyle/>
                    <a:p>
                      <a:r>
                        <a:rPr lang="en-US" dirty="0"/>
                        <a:t>Status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10-19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636799"/>
                  </a:ext>
                </a:extLst>
              </a:tr>
              <a:tr h="365622">
                <a:tc>
                  <a:txBody>
                    <a:bodyPr/>
                    <a:lstStyle/>
                    <a:p>
                      <a:r>
                        <a:rPr lang="en-US" dirty="0"/>
                        <a:t>Status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80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4005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26CB38-95EC-A15C-CA40-765E1F6ED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F7E7-75F5-3149-8EF4-BAC394943A3B}" type="slidenum">
              <a:rPr lang="en-US" smtClean="0"/>
              <a:t>11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4C6E53-06A8-2566-6CA9-1BC1C8515C7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17253" t="62956" r="13526" b="12358"/>
          <a:stretch>
            <a:fillRect/>
          </a:stretch>
        </p:blipFill>
        <p:spPr>
          <a:xfrm>
            <a:off x="1465479" y="1304976"/>
            <a:ext cx="6694750" cy="308974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75A5CA8-B97A-F820-1F11-1F54ACB9D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49" y="37748"/>
            <a:ext cx="7768901" cy="995093"/>
          </a:xfrm>
        </p:spPr>
        <p:txBody>
          <a:bodyPr>
            <a:normAutofit/>
          </a:bodyPr>
          <a:lstStyle/>
          <a:p>
            <a:r>
              <a:rPr lang="en-US" sz="2400" dirty="0"/>
              <a:t>Replace treatment based statuses with US-CRS statuses</a:t>
            </a:r>
          </a:p>
        </p:txBody>
      </p:sp>
    </p:spTree>
    <p:extLst>
      <p:ext uri="{BB962C8B-B14F-4D97-AF65-F5344CB8AC3E}">
        <p14:creationId xmlns:p14="http://schemas.microsoft.com/office/powerpoint/2010/main" val="778643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4455-521E-933C-D595-41E59B561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F31728-8E8F-5EC1-5DE7-B9B5376A0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F7E7-75F5-3149-8EF4-BAC394943A3B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8C38B4-9366-79DB-4FA1-DF629E4E3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49" y="37748"/>
            <a:ext cx="7768901" cy="995093"/>
          </a:xfrm>
        </p:spPr>
        <p:txBody>
          <a:bodyPr>
            <a:normAutofit/>
          </a:bodyPr>
          <a:lstStyle/>
          <a:p>
            <a:r>
              <a:rPr lang="en-US" sz="2400" dirty="0"/>
              <a:t>Replace treatment based statuses with US-CRS statuses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AE2D9-6BFC-AFB3-AC01-FBDFBD4CF6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4919"/>
          <a:stretch>
            <a:fillRect/>
          </a:stretch>
        </p:blipFill>
        <p:spPr>
          <a:xfrm>
            <a:off x="1628341" y="1354856"/>
            <a:ext cx="6143000" cy="291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35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312B0-15D5-B449-17FE-35AA49656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90BBE-57C0-82C6-EAD9-4077A49B4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F7E7-75F5-3149-8EF4-BAC394943A3B}" type="slidenum">
              <a:rPr lang="en-US" smtClean="0"/>
              <a:t>13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4F8270-F41A-B412-FD90-E52766E3A9E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17253" t="60106" r="13790" b="12358"/>
          <a:stretch>
            <a:fillRect/>
          </a:stretch>
        </p:blipFill>
        <p:spPr>
          <a:xfrm>
            <a:off x="332447" y="1065528"/>
            <a:ext cx="3575267" cy="184762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2ED624F-1D08-0C41-189E-16974C188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49" y="37748"/>
            <a:ext cx="7768901" cy="995093"/>
          </a:xfrm>
        </p:spPr>
        <p:txBody>
          <a:bodyPr>
            <a:normAutofit/>
          </a:bodyPr>
          <a:lstStyle/>
          <a:p>
            <a:r>
              <a:rPr lang="en-US" sz="2400" dirty="0"/>
              <a:t>Replace treatment based statuses with US-CRS statuses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322022-0670-D306-2B23-FCA9FD7DA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78" y="2789390"/>
            <a:ext cx="3575267" cy="18476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A75B85-FFC3-042A-34C8-D6F6252CC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223" y="1196235"/>
            <a:ext cx="3273682" cy="3450107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E978CBAD-41EE-A4A5-47DB-7AAC370EE3D5}"/>
              </a:ext>
            </a:extLst>
          </p:cNvPr>
          <p:cNvSpPr/>
          <p:nvPr/>
        </p:nvSpPr>
        <p:spPr>
          <a:xfrm>
            <a:off x="4124131" y="2575824"/>
            <a:ext cx="1264447" cy="690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C58851-6874-7F26-3806-D62505226A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Construct US-CRS mapping table from 2019-2021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US-CRS score at the time of the match run for each candidate in the match run for all match runs that occurred in 2022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Compare observed 6-status system rankings to the national and acuity-circle based US-CRS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DB73B6-1CE1-6174-6BAC-6DDEA4CB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F7E7-75F5-3149-8EF4-BAC394943A3B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E4E73B-D245-A5CE-3360-99E7D3688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043190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CF79E-854B-86F4-B784-DAB7223B4A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99FD77-D1BC-7910-C35A-368C0495A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731"/>
            <a:ext cx="6667500" cy="4114800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3BB44839-1796-A46D-F3F0-150B2C86F076}"/>
              </a:ext>
            </a:extLst>
          </p:cNvPr>
          <p:cNvSpPr txBox="1">
            <a:spLocks/>
          </p:cNvSpPr>
          <p:nvPr/>
        </p:nvSpPr>
        <p:spPr>
          <a:xfrm>
            <a:off x="6876536" y="1604866"/>
            <a:ext cx="2058566" cy="3934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kern="120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Match run example- observed </a:t>
            </a:r>
          </a:p>
        </p:txBody>
      </p:sp>
    </p:spTree>
    <p:extLst>
      <p:ext uri="{BB962C8B-B14F-4D97-AF65-F5344CB8AC3E}">
        <p14:creationId xmlns:p14="http://schemas.microsoft.com/office/powerpoint/2010/main" val="3465949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C2CF5-83B0-4618-26DF-A958376C2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91E53-FB1F-046A-0284-7FDC25BFAB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E95262-AC5C-772A-8079-46911045B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731"/>
            <a:ext cx="6667500" cy="4114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F1ADE5C-6AEB-B899-AA64-1BDFC6F01646}"/>
              </a:ext>
            </a:extLst>
          </p:cNvPr>
          <p:cNvSpPr txBox="1">
            <a:spLocks/>
          </p:cNvSpPr>
          <p:nvPr/>
        </p:nvSpPr>
        <p:spPr>
          <a:xfrm>
            <a:off x="6876536" y="1604866"/>
            <a:ext cx="2058566" cy="3934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kern="120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Match run example- observed </a:t>
            </a:r>
          </a:p>
        </p:txBody>
      </p:sp>
    </p:spTree>
    <p:extLst>
      <p:ext uri="{BB962C8B-B14F-4D97-AF65-F5344CB8AC3E}">
        <p14:creationId xmlns:p14="http://schemas.microsoft.com/office/powerpoint/2010/main" val="194935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816BB-94E6-5030-B51E-DDB96C7EB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277E1-59A8-F1B3-0E05-1B58DAB3C5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0AB6C0-4513-5366-8C73-379B460E9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731"/>
            <a:ext cx="6667500" cy="4114800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849C26CA-786E-B9D6-BE2B-E085A46051F9}"/>
              </a:ext>
            </a:extLst>
          </p:cNvPr>
          <p:cNvSpPr txBox="1">
            <a:spLocks/>
          </p:cNvSpPr>
          <p:nvPr/>
        </p:nvSpPr>
        <p:spPr>
          <a:xfrm>
            <a:off x="6876536" y="1604866"/>
            <a:ext cx="2267464" cy="3934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kern="120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Match run:</a:t>
            </a:r>
            <a:br>
              <a:rPr lang="en-US" sz="3200" dirty="0"/>
            </a:br>
            <a:r>
              <a:rPr lang="en-US" sz="3200" dirty="0"/>
              <a:t>US-</a:t>
            </a:r>
            <a:r>
              <a:rPr lang="en-US" sz="3200" dirty="0" err="1"/>
              <a:t>crs</a:t>
            </a:r>
            <a:r>
              <a:rPr lang="en-US" sz="3200" dirty="0"/>
              <a:t> acuity circles</a:t>
            </a:r>
          </a:p>
        </p:txBody>
      </p:sp>
    </p:spTree>
    <p:extLst>
      <p:ext uri="{BB962C8B-B14F-4D97-AF65-F5344CB8AC3E}">
        <p14:creationId xmlns:p14="http://schemas.microsoft.com/office/powerpoint/2010/main" val="3040979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4611E-4D0C-479B-6FE1-A509C42ED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4A28E-B6F0-2537-4AA2-691F69270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967249-9158-2296-D98B-518D606F2DF2}"/>
              </a:ext>
            </a:extLst>
          </p:cNvPr>
          <p:cNvSpPr txBox="1">
            <a:spLocks/>
          </p:cNvSpPr>
          <p:nvPr/>
        </p:nvSpPr>
        <p:spPr>
          <a:xfrm>
            <a:off x="6876536" y="1604866"/>
            <a:ext cx="2267464" cy="3934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kern="120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Match run:</a:t>
            </a:r>
            <a:br>
              <a:rPr lang="en-US" sz="3200" dirty="0"/>
            </a:br>
            <a:r>
              <a:rPr lang="en-US" sz="3200" dirty="0"/>
              <a:t>US-</a:t>
            </a:r>
            <a:r>
              <a:rPr lang="en-US" sz="3200" dirty="0" err="1"/>
              <a:t>crs</a:t>
            </a:r>
            <a:r>
              <a:rPr lang="en-US" sz="3200" dirty="0"/>
              <a:t> national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88C87-341F-1B2F-D1C0-8D566995E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731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35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E056A-452D-9710-B485-30A9DD5E2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94267-68E7-9EA2-9616-EE12D7F0FD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3D0FFE-E37C-9950-E1D8-566C3613E161}"/>
              </a:ext>
            </a:extLst>
          </p:cNvPr>
          <p:cNvSpPr txBox="1">
            <a:spLocks/>
          </p:cNvSpPr>
          <p:nvPr/>
        </p:nvSpPr>
        <p:spPr>
          <a:xfrm>
            <a:off x="6876536" y="1604866"/>
            <a:ext cx="2058566" cy="3934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kern="120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Match run example- observed for first 100 patients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2C364-86A0-3DBA-EE48-22BF8164A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731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16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7C283D-B406-312A-346B-82CE859B52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42792" y="1500605"/>
            <a:ext cx="4502844" cy="3322354"/>
          </a:xfrm>
        </p:spPr>
        <p:txBody>
          <a:bodyPr/>
          <a:lstStyle/>
          <a:p>
            <a:r>
              <a:rPr lang="en-US" dirty="0"/>
              <a:t>Re-order historical match runs based on an alternative policy</a:t>
            </a:r>
          </a:p>
          <a:p>
            <a:r>
              <a:rPr lang="en-US" dirty="0"/>
              <a:t>Easy to implement</a:t>
            </a:r>
          </a:p>
          <a:p>
            <a:r>
              <a:rPr lang="en-US" dirty="0"/>
              <a:t>Not a full simulation- unable to quantify outcomes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003944-61AF-96B0-B5A8-C7A9D4AFF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F7E7-75F5-3149-8EF4-BAC394943A3B}" type="slidenum">
              <a:rPr lang="en-US" smtClean="0"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99432C-D2FC-5D5A-3B06-B568A107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Match run analysis focuses on the allocation policy in isolation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F7D89E-96A5-0CD4-714A-2637F93E6437}"/>
              </a:ext>
            </a:extLst>
          </p:cNvPr>
          <p:cNvGrpSpPr>
            <a:grpSpLocks noChangeAspect="1"/>
          </p:cNvGrpSpPr>
          <p:nvPr/>
        </p:nvGrpSpPr>
        <p:grpSpPr>
          <a:xfrm>
            <a:off x="628649" y="1044264"/>
            <a:ext cx="3320943" cy="3778695"/>
            <a:chOff x="628650" y="1044265"/>
            <a:chExt cx="3069124" cy="34921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0463649-6B18-1AFA-FF13-A6F7CF92A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1044265"/>
              <a:ext cx="3069124" cy="349216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4B892C-7C9A-25D5-4FF2-61D8E32729DA}"/>
                </a:ext>
              </a:extLst>
            </p:cNvPr>
            <p:cNvSpPr/>
            <p:nvPr/>
          </p:nvSpPr>
          <p:spPr>
            <a:xfrm>
              <a:off x="1897956" y="2850776"/>
              <a:ext cx="614723" cy="3688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7262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AD587-2F8E-F59F-066E-CE78C0597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31142-65FF-F8AB-1057-E61FC7DD4D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AC4628-5519-5F99-1CB7-52403188C408}"/>
              </a:ext>
            </a:extLst>
          </p:cNvPr>
          <p:cNvSpPr txBox="1">
            <a:spLocks/>
          </p:cNvSpPr>
          <p:nvPr/>
        </p:nvSpPr>
        <p:spPr>
          <a:xfrm>
            <a:off x="6876536" y="1604866"/>
            <a:ext cx="2058566" cy="3934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kern="120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US-CRS + acuity first 100 patients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9FC2B-4E95-93EF-82AF-FF70381ED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731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08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C95C7-2FCA-7467-33DA-EC69EAD15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FAB55-0FAA-3A5A-DBE5-3CAEB2D61F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4DADFE-A9AF-CC69-0321-D8F878A22247}"/>
              </a:ext>
            </a:extLst>
          </p:cNvPr>
          <p:cNvSpPr txBox="1">
            <a:spLocks/>
          </p:cNvSpPr>
          <p:nvPr/>
        </p:nvSpPr>
        <p:spPr>
          <a:xfrm>
            <a:off x="6876536" y="1604866"/>
            <a:ext cx="2267464" cy="3732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kern="120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US-CRS: national first 100 patients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8F171-40B2-7AB2-3EBD-4C34EEE12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731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73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703C47-02AC-0010-5591-936D70C09A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15350" y="4847058"/>
            <a:ext cx="460573" cy="27409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5BF7E7-75F5-3149-8EF4-BAC394943A3B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7B9CFE-2F0D-EAC1-7843-6187A6E2A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38" y="383381"/>
            <a:ext cx="665152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13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E3299E-4097-0509-CD69-85E0BE8562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40E228-0923-2CF2-E728-C093BBEEA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46" y="226910"/>
            <a:ext cx="6506507" cy="43376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628745-4755-4BC0-5CD9-19BB1C0BA032}"/>
              </a:ext>
            </a:extLst>
          </p:cNvPr>
          <p:cNvSpPr txBox="1"/>
          <p:nvPr/>
        </p:nvSpPr>
        <p:spPr>
          <a:xfrm>
            <a:off x="4814276" y="641421"/>
            <a:ext cx="3817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Median distance per sequence number is similar for acuity circle + US-CRS vs. 6-status + acuity circle </a:t>
            </a:r>
          </a:p>
        </p:txBody>
      </p:sp>
    </p:spTree>
    <p:extLst>
      <p:ext uri="{BB962C8B-B14F-4D97-AF65-F5344CB8AC3E}">
        <p14:creationId xmlns:p14="http://schemas.microsoft.com/office/powerpoint/2010/main" val="48250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124D7-0617-43E3-C04A-7A601C6D4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7553EF-5957-D6BF-0CC6-E73AF76B5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15350" y="4847058"/>
            <a:ext cx="460573" cy="27409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5BF7E7-75F5-3149-8EF4-BAC394943A3B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2769E8-8D0C-DF81-3328-C9447766C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12" y="303439"/>
            <a:ext cx="7064375" cy="454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5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9C497-36D6-EFFD-C64A-A5C5B8F63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3A23B-1244-3D02-B2B1-EBB7F18BF0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CD79D8-578D-A25E-D9A4-272E10D8D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54" y="0"/>
            <a:ext cx="7106292" cy="4572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685B84-FC7E-DDD9-0CE9-682424CBBEA3}"/>
              </a:ext>
            </a:extLst>
          </p:cNvPr>
          <p:cNvSpPr/>
          <p:nvPr/>
        </p:nvSpPr>
        <p:spPr>
          <a:xfrm>
            <a:off x="1444598" y="2451207"/>
            <a:ext cx="6362380" cy="21207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74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BF5D3-D6C3-11E4-3F0F-A0740E52D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4E71F-4CAD-C919-A258-F64F5DFB2F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4A015B-A5DE-57C1-C734-61F7BDEDF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54" y="0"/>
            <a:ext cx="710629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06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D1B80-00B2-A642-679D-47A33090A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29E96-894F-8B94-1A16-414AC26C82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77E65-B946-75E6-828D-0D43A9D79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54" y="0"/>
            <a:ext cx="710629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53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755E7-AB6C-49E7-7ADB-5EF5B5D83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BD659-76BE-D413-0E40-764DFA0F21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B45AF-7699-1E66-5F77-88E3FE794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54" y="0"/>
            <a:ext cx="710629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37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FB25D-42A2-3DA4-AFDB-43744F42A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9746E-C922-DF9E-DF12-44D08D962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894FA-2065-0023-565B-EF7B756B1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74" y="0"/>
            <a:ext cx="649705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96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12A81-D5C6-BFE1-6C1C-FFD3F0B91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8774" y="1334975"/>
            <a:ext cx="4304764" cy="618198"/>
          </a:xfrm>
        </p:spPr>
        <p:txBody>
          <a:bodyPr>
            <a:noAutofit/>
          </a:bodyPr>
          <a:lstStyle/>
          <a:p>
            <a:r>
              <a:rPr lang="en-US" sz="2800" b="0" dirty="0"/>
              <a:t>6 status categories</a:t>
            </a:r>
          </a:p>
          <a:p>
            <a:endParaRPr lang="en-US" sz="2800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A9F265-A941-5DA2-248F-F7BBAC4665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3826" y="1097900"/>
            <a:ext cx="4406868" cy="823912"/>
          </a:xfrm>
        </p:spPr>
        <p:txBody>
          <a:bodyPr>
            <a:noAutofit/>
          </a:bodyPr>
          <a:lstStyle/>
          <a:p>
            <a:r>
              <a:rPr lang="en-US" sz="2800" b="0" dirty="0"/>
              <a:t>Acuity ring-based sharing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A27DC-96D8-DBEB-3D99-835A3EE08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BF7E7-75F5-3149-8EF4-BAC394943A3B}" type="slidenum">
              <a:rPr lang="en-US" smtClean="0"/>
              <a:t>8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2D71358-F87D-FA59-4F94-C903597F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0067"/>
            <a:ext cx="9355784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Current US heart allocation policy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C877A4-6446-0990-549D-58E8B57893A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38830" y="1984534"/>
            <a:ext cx="3666149" cy="2359782"/>
            <a:chOff x="7049697" y="8450120"/>
            <a:chExt cx="5261366" cy="3409766"/>
          </a:xfrm>
        </p:grpSpPr>
        <p:pic>
          <p:nvPicPr>
            <p:cNvPr id="13" name="Picture 4" descr="Map&#10;&#10;Description automatically generated">
              <a:extLst>
                <a:ext uri="{FF2B5EF4-FFF2-40B4-BE49-F238E27FC236}">
                  <a16:creationId xmlns:a16="http://schemas.microsoft.com/office/drawing/2014/main" id="{51DBD783-8D99-1C3C-6B7A-D0089413B3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9697" y="8604912"/>
              <a:ext cx="5261366" cy="3254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" name="Group 6">
              <a:extLst>
                <a:ext uri="{FF2B5EF4-FFF2-40B4-BE49-F238E27FC236}">
                  <a16:creationId xmlns:a16="http://schemas.microsoft.com/office/drawing/2014/main" id="{E19FD4D6-6E45-FB37-E8DD-4A66D64E0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0482" y="8450120"/>
              <a:ext cx="3370932" cy="3370932"/>
              <a:chOff x="7739484" y="7860565"/>
              <a:chExt cx="4270859" cy="4270859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5C495A8-7319-4D6A-13FF-796BA0E5233B}"/>
                  </a:ext>
                </a:extLst>
              </p:cNvPr>
              <p:cNvSpPr/>
              <p:nvPr/>
            </p:nvSpPr>
            <p:spPr>
              <a:xfrm>
                <a:off x="7738659" y="7860565"/>
                <a:ext cx="4272340" cy="4271791"/>
              </a:xfrm>
              <a:prstGeom prst="ellipse">
                <a:avLst/>
              </a:prstGeom>
              <a:solidFill>
                <a:srgbClr val="5E7287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F1ED0C9-8FDB-D9F9-1622-1F6A4D2122D6}"/>
                  </a:ext>
                </a:extLst>
              </p:cNvPr>
              <p:cNvSpPr/>
              <p:nvPr/>
            </p:nvSpPr>
            <p:spPr>
              <a:xfrm>
                <a:off x="8227443" y="8319119"/>
                <a:ext cx="3292760" cy="3292336"/>
              </a:xfrm>
              <a:prstGeom prst="ellipse">
                <a:avLst/>
              </a:prstGeom>
              <a:solidFill>
                <a:srgbClr val="9CAA85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95385F6-818A-E3DA-B64D-EBF6B70B54F1}"/>
                  </a:ext>
                </a:extLst>
              </p:cNvPr>
              <p:cNvSpPr/>
              <p:nvPr/>
            </p:nvSpPr>
            <p:spPr>
              <a:xfrm>
                <a:off x="8840939" y="8811863"/>
                <a:ext cx="2194502" cy="2194221"/>
              </a:xfrm>
              <a:prstGeom prst="ellipse">
                <a:avLst/>
              </a:prstGeom>
              <a:solidFill>
                <a:srgbClr val="F1AC51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538E556-3277-F7EC-DBAB-886BC5878310}"/>
                  </a:ext>
                </a:extLst>
              </p:cNvPr>
              <p:cNvSpPr/>
              <p:nvPr/>
            </p:nvSpPr>
            <p:spPr>
              <a:xfrm>
                <a:off x="9478571" y="9451425"/>
                <a:ext cx="919238" cy="915097"/>
              </a:xfrm>
              <a:prstGeom prst="ellipse">
                <a:avLst/>
              </a:prstGeom>
              <a:solidFill>
                <a:srgbClr val="D494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pic>
        <p:nvPicPr>
          <p:cNvPr id="26" name="Picture 2" descr="United Network for Organ Sharing (UNOS) 2018 Heart Transplant Listing  Guidelines Revision | RK.md">
            <a:extLst>
              <a:ext uri="{FF2B5EF4-FFF2-40B4-BE49-F238E27FC236}">
                <a16:creationId xmlns:a16="http://schemas.microsoft.com/office/drawing/2014/main" id="{F66E966D-995C-4691-96B7-629854AE8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21" y="1691535"/>
            <a:ext cx="3324827" cy="303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62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B9E17-2958-0AEC-87CA-7DD5016A3B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0C754A-2A21-7BFA-BBC2-4521743C0C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253" t="60106" r="13790" b="12358"/>
          <a:stretch>
            <a:fillRect/>
          </a:stretch>
        </p:blipFill>
        <p:spPr>
          <a:xfrm>
            <a:off x="366875" y="94680"/>
            <a:ext cx="4423557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92F6AD-F3A8-DBAD-3531-D91772496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7" y="2219759"/>
            <a:ext cx="4423557" cy="2286000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63ACA504-5D79-F4F5-D141-532D4BFF1D49}"/>
              </a:ext>
            </a:extLst>
          </p:cNvPr>
          <p:cNvSpPr txBox="1">
            <a:spLocks/>
          </p:cNvSpPr>
          <p:nvPr/>
        </p:nvSpPr>
        <p:spPr>
          <a:xfrm>
            <a:off x="5075854" y="233163"/>
            <a:ext cx="3788228" cy="174989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kern="120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Current 6-status + acuity ring policy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93DD5060-03BF-9AC9-C227-582B12623B20}"/>
              </a:ext>
            </a:extLst>
          </p:cNvPr>
          <p:cNvSpPr txBox="1">
            <a:spLocks/>
          </p:cNvSpPr>
          <p:nvPr/>
        </p:nvSpPr>
        <p:spPr>
          <a:xfrm>
            <a:off x="5094516" y="1444507"/>
            <a:ext cx="3682609" cy="326652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0000"/>
              </a:buClr>
              <a:buSzTx/>
              <a:buFont typeface="Arial" panose="020B0604020202020204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defRPr>
            </a:lvl1pPr>
            <a:lvl2pPr marL="800100" marR="0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Tx/>
              <a:buFont typeface="Arial" panose="020B0604020202020204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defRPr>
            </a:lvl2pPr>
            <a:lvl3pPr marL="1200150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Tx/>
              <a:buFont typeface="Arial" panose="020B0604020202020204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defRPr>
            </a:lvl3pPr>
            <a:lvl4pPr marL="1714500" marR="0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Tx/>
              <a:buFont typeface="Arial" panose="020B0604020202020204" pitchFamily="34" charset="0"/>
              <a:buChar char="•"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defRPr>
            </a:lvl4pPr>
            <a:lvl5pPr marL="2171700" marR="0" indent="-3429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Tx/>
              <a:buFont typeface="Arial" panose="020B0604020202020204" pitchFamily="34" charset="0"/>
              <a:buChar char="•"/>
              <a:tabLst/>
              <a:def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Ties within a classification broken by waiting time</a:t>
            </a:r>
          </a:p>
          <a:p>
            <a:r>
              <a:rPr lang="en-US" dirty="0"/>
              <a:t>ABO compatibility rules</a:t>
            </a:r>
          </a:p>
        </p:txBody>
      </p:sp>
      <p:pic>
        <p:nvPicPr>
          <p:cNvPr id="12" name="Picture 11" descr="A black and white sheet of paper with text&#10;&#10;AI-generated content may be incorrect.">
            <a:extLst>
              <a:ext uri="{FF2B5EF4-FFF2-40B4-BE49-F238E27FC236}">
                <a16:creationId xmlns:a16="http://schemas.microsoft.com/office/drawing/2014/main" id="{348E724E-7015-2A96-DDF8-A5E601D75A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92" t="43210" r="11236" b="8730"/>
          <a:stretch>
            <a:fillRect/>
          </a:stretch>
        </p:blipFill>
        <p:spPr>
          <a:xfrm>
            <a:off x="5301533" y="3165210"/>
            <a:ext cx="3552846" cy="12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95244"/>
      </p:ext>
    </p:extLst>
  </p:cSld>
  <p:clrMapOvr>
    <a:masterClrMapping/>
  </p:clrMapOvr>
</p:sld>
</file>

<file path=ppt/theme/theme1.xml><?xml version="1.0" encoding="utf-8"?>
<a:theme xmlns:a="http://schemas.openxmlformats.org/drawingml/2006/main" name="UChicago">
  <a:themeElements>
    <a:clrScheme name="Custom 3">
      <a:dk1>
        <a:srgbClr val="000000"/>
      </a:dk1>
      <a:lt1>
        <a:srgbClr val="FFFFFF"/>
      </a:lt1>
      <a:dk2>
        <a:srgbClr val="737373"/>
      </a:dk2>
      <a:lt2>
        <a:srgbClr val="D9D9D9"/>
      </a:lt2>
      <a:accent1>
        <a:srgbClr val="800000"/>
      </a:accent1>
      <a:accent2>
        <a:srgbClr val="D9D9D9"/>
      </a:accent2>
      <a:accent3>
        <a:srgbClr val="A6A6A6"/>
      </a:accent3>
      <a:accent4>
        <a:srgbClr val="EAAA00"/>
      </a:accent4>
      <a:accent5>
        <a:srgbClr val="B36955"/>
      </a:accent5>
      <a:accent6>
        <a:srgbClr val="002A3A"/>
      </a:accent6>
      <a:hlink>
        <a:srgbClr val="800000"/>
      </a:hlink>
      <a:folHlink>
        <a:srgbClr val="73737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hicago" id="{BA4E226C-6E01-AA42-8C3C-DCCC1FF2F069}" vid="{8970028B-14D0-884D-8B3F-FFB0B76864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39044</TotalTime>
  <Words>287</Words>
  <Application>Microsoft Macintosh PowerPoint</Application>
  <PresentationFormat>Custom</PresentationFormat>
  <Paragraphs>69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Franklin Gothic Medium</vt:lpstr>
      <vt:lpstr>Helvetica</vt:lpstr>
      <vt:lpstr>UChicago</vt:lpstr>
      <vt:lpstr>Preliminary US-CRS based allocation policy Match Run Analysis </vt:lpstr>
      <vt:lpstr>Match run analysis focuses on the allocation policy in isolation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Current US heart allocation policy</vt:lpstr>
      <vt:lpstr>PowerPoint Presentation</vt:lpstr>
      <vt:lpstr>Converting US-CRS into an allocation policy</vt:lpstr>
      <vt:lpstr>Replace treatment based statuses with US-CRS statuses</vt:lpstr>
      <vt:lpstr>Replace treatment based statuses with US-CRS statuses</vt:lpstr>
      <vt:lpstr>Replace treatment based statuses with US-CRS statuses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Renee Kuklenski</dc:creator>
  <cp:lastModifiedBy>Parker, William [BSD]</cp:lastModifiedBy>
  <cp:revision>849</cp:revision>
  <cp:lastPrinted>2021-11-11T23:04:24Z</cp:lastPrinted>
  <dcterms:created xsi:type="dcterms:W3CDTF">2021-04-05T18:28:10Z</dcterms:created>
  <dcterms:modified xsi:type="dcterms:W3CDTF">2025-08-14T15:16:18Z</dcterms:modified>
</cp:coreProperties>
</file>